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7" r:id="rId11"/>
    <p:sldId id="265" r:id="rId12"/>
    <p:sldId id="266" r:id="rId13"/>
    <p:sldId id="268" r:id="rId14"/>
  </p:sldIdLst>
  <p:sldSz cx="14630400" cy="8229600"/>
  <p:notesSz cx="8229600" cy="14630400"/>
  <p:embeddedFontLst>
    <p:embeddedFont>
      <p:font typeface="Crimson Pro Semi Bold" panose="020B0604020202020204" charset="0"/>
      <p:regular r:id="rId16"/>
    </p:embeddedFont>
    <p:embeddedFont>
      <p:font typeface="Heebo" pitchFamily="2" charset="-79"/>
      <p:regular r:id="rId17"/>
      <p:bold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>
        <p:scale>
          <a:sx n="75" d="100"/>
          <a:sy n="75" d="100"/>
        </p:scale>
        <p:origin x="370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511424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59708D-4C24-DBD5-839F-4014958AB6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811A472-49BA-B03B-6040-1B6F33919B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931C706-BCD2-38B7-5FA3-682816CE6C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FC7A79-01A9-6383-6B09-664C0AB1AE9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2476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170FF9-1E96-FFBB-3CCA-96035419BB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8D3BC71-CF20-AF0A-834D-1D212F9F2F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1B37FAD-B626-3BF2-3988-FDF7757E75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7CE5F0-4721-7824-8D68-9BB645227B1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4391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hyperlink" Target="https://www.kaggle.com/datasets/andrewmvd/helmet-detection" TargetMode="External"/><Relationship Id="rId7" Type="http://schemas.openxmlformats.org/officeDocument/2006/relationships/hyperlink" Target="https://universe.roboflow.com/helmet-xpr1k/rider-yb2yp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universe.roboflow.com/workspacedwem/helmet-detection-7ucaz" TargetMode="External"/><Relationship Id="rId5" Type="http://schemas.openxmlformats.org/officeDocument/2006/relationships/hyperlink" Target="https://universe.roboflow.com/ae100886/helmet-nyoon" TargetMode="External"/><Relationship Id="rId4" Type="http://schemas.openxmlformats.org/officeDocument/2006/relationships/hyperlink" Target="https://universe.roboflow.com/data-science-173-msp9r/motorcycle-helmet-detection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yolov8m.pt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8.svg"/><Relationship Id="rId11" Type="http://schemas.openxmlformats.org/officeDocument/2006/relationships/image" Target="../media/image22.png"/><Relationship Id="rId5" Type="http://schemas.openxmlformats.org/officeDocument/2006/relationships/image" Target="../media/image17.png"/><Relationship Id="rId10" Type="http://schemas.openxmlformats.org/officeDocument/2006/relationships/image" Target="../media/image3.png"/><Relationship Id="rId4" Type="http://schemas.openxmlformats.org/officeDocument/2006/relationships/image" Target="../media/image16.svg"/><Relationship Id="rId9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082046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Automated Helmet &amp; Rider Detection System for Road Safety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54854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 State-of-the-Art Hierarchical Object Detection Approach using YOLOv8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516659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Sahil Goyat</a:t>
            </a: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 </a:t>
            </a:r>
            <a:r>
              <a:rPr lang="en-US" sz="1750" b="1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Roll No. S20220010190</a:t>
            </a: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 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578465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M. Mamatha</a:t>
            </a: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 </a:t>
            </a:r>
            <a:r>
              <a:rPr lang="en-US" sz="1750" b="1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Roll No. S20220010143</a:t>
            </a:r>
            <a:endParaRPr lang="en-US" sz="175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1D3A2AA-12AB-C525-A23A-3B5E3ADC25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57467" y="7734231"/>
            <a:ext cx="2314898" cy="49536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29BE2C-C937-A140-F454-94AE48AF6E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40516AE6-1BB4-74E4-C784-10F132302FBE}"/>
              </a:ext>
            </a:extLst>
          </p:cNvPr>
          <p:cNvSpPr/>
          <p:nvPr/>
        </p:nvSpPr>
        <p:spPr>
          <a:xfrm>
            <a:off x="396835" y="31182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60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Results</a:t>
            </a:r>
            <a:endParaRPr lang="en-US" sz="3600" dirty="0"/>
          </a:p>
        </p:txBody>
      </p:sp>
      <p:pic>
        <p:nvPicPr>
          <p:cNvPr id="19" name="Image 1" descr="preencoded.png">
            <a:extLst>
              <a:ext uri="{FF2B5EF4-FFF2-40B4-BE49-F238E27FC236}">
                <a16:creationId xmlns:a16="http://schemas.microsoft.com/office/drawing/2014/main" id="{59E54E8D-9DC3-6882-42CD-E060A72198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95629" y="4637337"/>
            <a:ext cx="104646" cy="104646"/>
          </a:xfrm>
          <a:prstGeom prst="rect">
            <a:avLst/>
          </a:prstGeom>
        </p:spPr>
      </p:pic>
      <p:pic>
        <p:nvPicPr>
          <p:cNvPr id="22" name="Image 0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6835" y="1072799"/>
            <a:ext cx="5520092" cy="5520092"/>
          </a:xfrm>
          <a:prstGeom prst="rect">
            <a:avLst/>
          </a:prstGeom>
        </p:spPr>
      </p:pic>
      <p:pic>
        <p:nvPicPr>
          <p:cNvPr id="23" name="Image 1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97651" y="1072799"/>
            <a:ext cx="5520092" cy="552009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6681620D-1DB2-0DB4-74AC-A32AE3DB4C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24015" y="7734231"/>
            <a:ext cx="2314898" cy="495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9265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97531"/>
            <a:ext cx="626054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Comparison &amp; Limitations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473285"/>
            <a:ext cx="3792974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Comparison with Research</a:t>
            </a:r>
            <a:endParaRPr lang="en-US" sz="2650" dirty="0"/>
          </a:p>
        </p:txBody>
      </p:sp>
      <p:sp>
        <p:nvSpPr>
          <p:cNvPr id="4" name="Text 2"/>
          <p:cNvSpPr/>
          <p:nvPr/>
        </p:nvSpPr>
        <p:spPr>
          <a:xfrm>
            <a:off x="793790" y="3125391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Some papers claim </a:t>
            </a:r>
            <a:r>
              <a:rPr lang="en-US" sz="1750" b="1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~93% mAP</a:t>
            </a: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 using small, curated datasets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93049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Our </a:t>
            </a:r>
            <a:r>
              <a:rPr lang="en-US" sz="1750" b="1" dirty="0">
                <a:solidFill>
                  <a:srgbClr val="2150FE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82.2%</a:t>
            </a: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 achieved on </a:t>
            </a:r>
            <a:r>
              <a:rPr lang="en-US" sz="1750" b="1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22k image uncurated dataset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372689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FFFFFF"/>
                </a:solidFill>
                <a:highlight>
                  <a:srgbClr val="2150FE"/>
                </a:highlight>
                <a:latin typeface="Heebo" pitchFamily="34" charset="0"/>
                <a:ea typeface="Heebo" pitchFamily="34" charset="-122"/>
                <a:cs typeface="Heebo" pitchFamily="34" charset="-120"/>
              </a:rPr>
              <a:t>Advantage:</a:t>
            </a: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 Our model is more </a:t>
            </a:r>
            <a:r>
              <a:rPr lang="en-US" sz="1750" b="1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generalized</a:t>
            </a: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 for the real world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99521" y="2473285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Limitations</a:t>
            </a:r>
            <a:endParaRPr lang="en-US" sz="2650" dirty="0"/>
          </a:p>
        </p:txBody>
      </p:sp>
      <p:sp>
        <p:nvSpPr>
          <p:cNvPr id="8" name="Text 6"/>
          <p:cNvSpPr/>
          <p:nvPr/>
        </p:nvSpPr>
        <p:spPr>
          <a:xfrm>
            <a:off x="7599521" y="3125391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Recall for rider class is slightly lower due to missing labels in some sub-datasets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1133951" y="5688092"/>
            <a:ext cx="1270265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"While we didn't beat the 93% benchmark numerically, our result is arguably more valuable. Achieving 82% on a massive, diverse dataset means our model is field-ready, whereas models trained on small datasets often fail when the camera angle changes."</a:t>
            </a:r>
            <a:endParaRPr lang="en-US" sz="1750" dirty="0"/>
          </a:p>
        </p:txBody>
      </p:sp>
      <p:sp>
        <p:nvSpPr>
          <p:cNvPr id="10" name="Shape 8"/>
          <p:cNvSpPr/>
          <p:nvPr/>
        </p:nvSpPr>
        <p:spPr>
          <a:xfrm>
            <a:off x="793790" y="5432941"/>
            <a:ext cx="30480" cy="1599009"/>
          </a:xfrm>
          <a:prstGeom prst="rect">
            <a:avLst/>
          </a:prstGeom>
          <a:solidFill>
            <a:srgbClr val="2150FE"/>
          </a:solidFill>
          <a:ln/>
        </p:spPr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AF97365-F5F8-E3EF-69A1-2BBFFF43DA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15502" y="7632978"/>
            <a:ext cx="2314898" cy="495369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6962" y="359092"/>
            <a:ext cx="4067651" cy="4080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5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Key Learnings &amp; Observations</a:t>
            </a:r>
            <a:endParaRPr lang="en-US" sz="2550" dirty="0"/>
          </a:p>
        </p:txBody>
      </p:sp>
      <p:sp>
        <p:nvSpPr>
          <p:cNvPr id="3" name="Shape 1"/>
          <p:cNvSpPr/>
          <p:nvPr/>
        </p:nvSpPr>
        <p:spPr>
          <a:xfrm>
            <a:off x="456962" y="1028224"/>
            <a:ext cx="4485084" cy="1200626"/>
          </a:xfrm>
          <a:prstGeom prst="roundRect">
            <a:avLst>
              <a:gd name="adj" fmla="val 1632"/>
            </a:avLst>
          </a:prstGeom>
          <a:solidFill>
            <a:srgbClr val="FFFFFF"/>
          </a:solidFill>
          <a:ln w="15240">
            <a:solidFill>
              <a:srgbClr val="D8D4D4"/>
            </a:solidFill>
            <a:prstDash val="solid"/>
          </a:ln>
        </p:spPr>
        <p:txBody>
          <a:bodyPr/>
          <a:lstStyle/>
          <a:p>
            <a:endParaRPr lang="en-IN" dirty="0"/>
          </a:p>
        </p:txBody>
      </p:sp>
      <p:sp>
        <p:nvSpPr>
          <p:cNvPr id="4" name="Text 2"/>
          <p:cNvSpPr/>
          <p:nvPr/>
        </p:nvSpPr>
        <p:spPr>
          <a:xfrm>
            <a:off x="602694" y="1173956"/>
            <a:ext cx="1632347" cy="2039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2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Data Engineering is Key</a:t>
            </a:r>
            <a:endParaRPr lang="en-US" sz="1250" dirty="0"/>
          </a:p>
        </p:txBody>
      </p:sp>
      <p:sp>
        <p:nvSpPr>
          <p:cNvPr id="5" name="Text 3"/>
          <p:cNvSpPr/>
          <p:nvPr/>
        </p:nvSpPr>
        <p:spPr>
          <a:xfrm>
            <a:off x="602694" y="1456253"/>
            <a:ext cx="4193619" cy="4179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Improving data quality (cleaning labels, merging datasets) had a bigger impact on performance than changing model hyperparameters</a:t>
            </a:r>
            <a:endParaRPr lang="en-US" sz="1000" dirty="0"/>
          </a:p>
        </p:txBody>
      </p:sp>
      <p:sp>
        <p:nvSpPr>
          <p:cNvPr id="6" name="Shape 4"/>
          <p:cNvSpPr/>
          <p:nvPr/>
        </p:nvSpPr>
        <p:spPr>
          <a:xfrm>
            <a:off x="5072539" y="1028224"/>
            <a:ext cx="4485203" cy="1200626"/>
          </a:xfrm>
          <a:prstGeom prst="roundRect">
            <a:avLst>
              <a:gd name="adj" fmla="val 1632"/>
            </a:avLst>
          </a:prstGeom>
          <a:solidFill>
            <a:srgbClr val="FFFFFF"/>
          </a:solidFill>
          <a:ln w="15240">
            <a:solidFill>
              <a:srgbClr val="D8D4D4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5218271" y="1173956"/>
            <a:ext cx="1632347" cy="2039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2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Context Matters</a:t>
            </a:r>
            <a:endParaRPr lang="en-US" sz="1250" dirty="0"/>
          </a:p>
        </p:txBody>
      </p:sp>
      <p:sp>
        <p:nvSpPr>
          <p:cNvPr id="8" name="Text 6"/>
          <p:cNvSpPr/>
          <p:nvPr/>
        </p:nvSpPr>
        <p:spPr>
          <a:xfrm>
            <a:off x="5218271" y="1456253"/>
            <a:ext cx="4193738" cy="2089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Moving from a 2-class system to a 3-class hierarchical system</a:t>
            </a:r>
            <a:endParaRPr lang="en-US" sz="1000" dirty="0"/>
          </a:p>
        </p:txBody>
      </p:sp>
      <p:sp>
        <p:nvSpPr>
          <p:cNvPr id="9" name="Text 7"/>
          <p:cNvSpPr/>
          <p:nvPr/>
        </p:nvSpPr>
        <p:spPr>
          <a:xfrm>
            <a:off x="5218271" y="1743551"/>
            <a:ext cx="4193738" cy="2089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(rider → head) significantly reduced false positives by providing context</a:t>
            </a:r>
            <a:endParaRPr lang="en-US" sz="1000" dirty="0"/>
          </a:p>
        </p:txBody>
      </p:sp>
      <p:sp>
        <p:nvSpPr>
          <p:cNvPr id="10" name="Shape 8"/>
          <p:cNvSpPr/>
          <p:nvPr/>
        </p:nvSpPr>
        <p:spPr>
          <a:xfrm>
            <a:off x="9688235" y="1028224"/>
            <a:ext cx="4485203" cy="1200626"/>
          </a:xfrm>
          <a:prstGeom prst="roundRect">
            <a:avLst>
              <a:gd name="adj" fmla="val 1632"/>
            </a:avLst>
          </a:prstGeom>
          <a:solidFill>
            <a:srgbClr val="FFFFFF"/>
          </a:solidFill>
          <a:ln w="15240">
            <a:solidFill>
              <a:srgbClr val="D8D4D4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9833967" y="1173956"/>
            <a:ext cx="1632347" cy="2039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2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Real-World Trade-off</a:t>
            </a:r>
            <a:endParaRPr lang="en-US" sz="1250" dirty="0"/>
          </a:p>
        </p:txBody>
      </p:sp>
      <p:sp>
        <p:nvSpPr>
          <p:cNvPr id="12" name="Text 10"/>
          <p:cNvSpPr/>
          <p:nvPr/>
        </p:nvSpPr>
        <p:spPr>
          <a:xfrm>
            <a:off x="9833967" y="1456253"/>
            <a:ext cx="4193738" cy="6268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Achieving </a:t>
            </a:r>
            <a:r>
              <a:rPr lang="en-US" sz="1000" b="1" dirty="0">
                <a:solidFill>
                  <a:srgbClr val="2150FE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82% on a massive, diverse dataset (22k images)</a:t>
            </a:r>
            <a:r>
              <a:rPr lang="en-US" sz="10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 represents a more robust model ready for real-world deployment in varying lighting and angles</a:t>
            </a:r>
            <a:endParaRPr lang="en-US" sz="10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28371BE-1EF4-D5D7-C30F-BF34569A76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35165" y="7734231"/>
            <a:ext cx="2314898" cy="49536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B54FE1A-F61A-8721-18C4-00361BA2C7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1943" y="2626091"/>
            <a:ext cx="11607795" cy="4544498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5DD428-22AD-7657-EE8B-D8C43D011A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DF12B435-649B-511F-1517-D43722A23029}"/>
              </a:ext>
            </a:extLst>
          </p:cNvPr>
          <p:cNvSpPr/>
          <p:nvPr/>
        </p:nvSpPr>
        <p:spPr>
          <a:xfrm>
            <a:off x="4688721" y="3708400"/>
            <a:ext cx="5252958" cy="19946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960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Thank You</a:t>
            </a:r>
            <a:endParaRPr lang="en-US" sz="96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9D5FADE-87D9-2AE0-2CC3-39DBBA92B6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35165" y="7734231"/>
            <a:ext cx="2314898" cy="495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8419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41609"/>
            <a:ext cx="738961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Problem Statement &amp; Objective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694623"/>
            <a:ext cx="6244709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The Problem</a:t>
            </a:r>
            <a:endParaRPr lang="en-US" sz="2200" dirty="0"/>
          </a:p>
        </p:txBody>
      </p:sp>
      <p:sp>
        <p:nvSpPr>
          <p:cNvPr id="4" name="Shape 2"/>
          <p:cNvSpPr/>
          <p:nvPr/>
        </p:nvSpPr>
        <p:spPr>
          <a:xfrm>
            <a:off x="793790" y="3403283"/>
            <a:ext cx="6244709" cy="1360646"/>
          </a:xfrm>
          <a:prstGeom prst="roundRect">
            <a:avLst>
              <a:gd name="adj" fmla="val 2501"/>
            </a:avLst>
          </a:prstGeom>
          <a:solidFill>
            <a:srgbClr val="36454F"/>
          </a:solidFill>
          <a:ln/>
        </p:spPr>
      </p:sp>
      <p:sp>
        <p:nvSpPr>
          <p:cNvPr id="5" name="Text 3"/>
          <p:cNvSpPr/>
          <p:nvPr/>
        </p:nvSpPr>
        <p:spPr>
          <a:xfrm>
            <a:off x="1020604" y="3630097"/>
            <a:ext cx="5791081" cy="9070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Manual traffic monitoring is inefficient and error-prone</a:t>
            </a:r>
            <a:endParaRPr lang="en-US" sz="2200" dirty="0"/>
          </a:p>
        </p:txBody>
      </p:sp>
      <p:sp>
        <p:nvSpPr>
          <p:cNvPr id="6" name="Shape 4"/>
          <p:cNvSpPr/>
          <p:nvPr/>
        </p:nvSpPr>
        <p:spPr>
          <a:xfrm>
            <a:off x="793790" y="4990743"/>
            <a:ext cx="6244709" cy="1360646"/>
          </a:xfrm>
          <a:prstGeom prst="roundRect">
            <a:avLst>
              <a:gd name="adj" fmla="val 2501"/>
            </a:avLst>
          </a:prstGeom>
          <a:solidFill>
            <a:srgbClr val="36454F"/>
          </a:solidFill>
          <a:ln/>
        </p:spPr>
      </p:sp>
      <p:sp>
        <p:nvSpPr>
          <p:cNvPr id="7" name="Text 5"/>
          <p:cNvSpPr/>
          <p:nvPr/>
        </p:nvSpPr>
        <p:spPr>
          <a:xfrm>
            <a:off x="1020604" y="5217557"/>
            <a:ext cx="5791081" cy="9070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Traditional AI models fail in complex scenes (e.g., mistaking pedestrians for riders)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599521" y="2694623"/>
            <a:ext cx="6244709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Our Objective: </a:t>
            </a:r>
            <a:r>
              <a:rPr lang="en-US" sz="2200" b="1" dirty="0">
                <a:solidFill>
                  <a:srgbClr val="000000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Robust Real-Time System</a:t>
            </a:r>
            <a:endParaRPr lang="en-US" sz="2200" dirty="0"/>
          </a:p>
        </p:txBody>
      </p:sp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9521" y="3403283"/>
            <a:ext cx="1134070" cy="1564719"/>
          </a:xfrm>
          <a:prstGeom prst="rect">
            <a:avLst/>
          </a:prstGeom>
        </p:spPr>
      </p:pic>
      <p:sp>
        <p:nvSpPr>
          <p:cNvPr id="10" name="Text 7"/>
          <p:cNvSpPr/>
          <p:nvPr/>
        </p:nvSpPr>
        <p:spPr>
          <a:xfrm>
            <a:off x="8960406" y="3630097"/>
            <a:ext cx="4883825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Identify Rider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8960406" y="4287679"/>
            <a:ext cx="4883825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(Context)</a:t>
            </a:r>
            <a:endParaRPr lang="en-US" sz="2200" dirty="0"/>
          </a:p>
        </p:txBody>
      </p:sp>
      <p:pic>
        <p:nvPicPr>
          <p:cNvPr id="12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9521" y="4968002"/>
            <a:ext cx="1134070" cy="1564719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8960406" y="5194816"/>
            <a:ext cx="4883825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Determine Compliance</a:t>
            </a:r>
            <a:endParaRPr lang="en-US" sz="2200" dirty="0"/>
          </a:p>
        </p:txBody>
      </p:sp>
      <p:sp>
        <p:nvSpPr>
          <p:cNvPr id="14" name="Text 10"/>
          <p:cNvSpPr/>
          <p:nvPr/>
        </p:nvSpPr>
        <p:spPr>
          <a:xfrm>
            <a:off x="8960406" y="5852398"/>
            <a:ext cx="4883825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(Helmet vs. No Helmet)</a:t>
            </a:r>
            <a:endParaRPr lang="en-US" sz="22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EE40547-B39C-A91B-8294-00D71FC052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15502" y="7734231"/>
            <a:ext cx="2314898" cy="49536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01015" y="523637"/>
            <a:ext cx="6872168" cy="4473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00"/>
              </a:lnSpc>
              <a:buNone/>
            </a:pPr>
            <a:r>
              <a:rPr lang="en-US" sz="280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Our Data Sources: The Foundation of Accuracy</a:t>
            </a:r>
            <a:endParaRPr lang="en-US" sz="2800" dirty="0"/>
          </a:p>
        </p:txBody>
      </p:sp>
      <p:sp>
        <p:nvSpPr>
          <p:cNvPr id="3" name="Text 1"/>
          <p:cNvSpPr/>
          <p:nvPr/>
        </p:nvSpPr>
        <p:spPr>
          <a:xfrm>
            <a:off x="501015" y="1257181"/>
            <a:ext cx="13628370" cy="2289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To build a robust and reliable system, we meticulously curated a comprehensive dataset from diverse sources, ensuring variety in rider postures, helmet types, lighting conditions, and traffic scenarios.</a:t>
            </a:r>
            <a:endParaRPr lang="en-US" sz="1100" dirty="0"/>
          </a:p>
        </p:txBody>
      </p:sp>
      <p:sp>
        <p:nvSpPr>
          <p:cNvPr id="4" name="Shape 2"/>
          <p:cNvSpPr/>
          <p:nvPr/>
        </p:nvSpPr>
        <p:spPr>
          <a:xfrm>
            <a:off x="501015" y="1647111"/>
            <a:ext cx="13628370" cy="2119670"/>
          </a:xfrm>
          <a:prstGeom prst="roundRect">
            <a:avLst>
              <a:gd name="adj" fmla="val 1013"/>
            </a:avLst>
          </a:prstGeom>
          <a:solidFill>
            <a:srgbClr val="FFFFFF"/>
          </a:solidFill>
          <a:ln w="15240">
            <a:solidFill>
              <a:srgbClr val="D8D4D4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516255" y="1662351"/>
            <a:ext cx="572572" cy="2089190"/>
          </a:xfrm>
          <a:prstGeom prst="roundRect">
            <a:avLst>
              <a:gd name="adj" fmla="val 557"/>
            </a:avLst>
          </a:prstGeom>
          <a:solidFill>
            <a:srgbClr val="F2EEEE"/>
          </a:solidFill>
          <a:ln/>
        </p:spPr>
      </p:sp>
      <p:sp>
        <p:nvSpPr>
          <p:cNvPr id="6" name="Text 4"/>
          <p:cNvSpPr/>
          <p:nvPr/>
        </p:nvSpPr>
        <p:spPr>
          <a:xfrm>
            <a:off x="695206" y="2572703"/>
            <a:ext cx="214670" cy="2683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6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1</a:t>
            </a:r>
            <a:endParaRPr lang="en-US" sz="1650" dirty="0"/>
          </a:p>
        </p:txBody>
      </p:sp>
      <p:sp>
        <p:nvSpPr>
          <p:cNvPr id="7" name="Text 5"/>
          <p:cNvSpPr/>
          <p:nvPr/>
        </p:nvSpPr>
        <p:spPr>
          <a:xfrm>
            <a:off x="1231940" y="1805464"/>
            <a:ext cx="12739092" cy="2289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b="1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Imroved helmet detection (Custom made dataset) consist of two datasets</a:t>
            </a:r>
            <a:endParaRPr lang="en-US" sz="1100" dirty="0"/>
          </a:p>
        </p:txBody>
      </p:sp>
      <p:sp>
        <p:nvSpPr>
          <p:cNvPr id="8" name="Text 6"/>
          <p:cNvSpPr/>
          <p:nvPr/>
        </p:nvSpPr>
        <p:spPr>
          <a:xfrm>
            <a:off x="1231940" y="2120265"/>
            <a:ext cx="12739092" cy="2289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1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(a)</a:t>
            </a:r>
            <a:r>
              <a:rPr lang="en-US" sz="1100" b="1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 kaggale</a:t>
            </a:r>
            <a:r>
              <a:rPr lang="en-US" sz="11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: Helmet_Detection_Person_with_and_without_helmet,</a:t>
            </a:r>
            <a:endParaRPr lang="en-US" sz="1100" dirty="0"/>
          </a:p>
        </p:txBody>
      </p:sp>
      <p:sp>
        <p:nvSpPr>
          <p:cNvPr id="9" name="Text 7"/>
          <p:cNvSpPr/>
          <p:nvPr/>
        </p:nvSpPr>
        <p:spPr>
          <a:xfrm>
            <a:off x="1231940" y="2435066"/>
            <a:ext cx="12739092" cy="2289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u="sng" dirty="0">
                <a:solidFill>
                  <a:srgbClr val="2150FE"/>
                </a:solidFill>
                <a:latin typeface="Heebo" pitchFamily="34" charset="0"/>
                <a:ea typeface="Heebo" pitchFamily="34" charset="-122"/>
                <a:cs typeface="Heebo" pitchFamily="34" charset="-12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https://www.kaggle.com/datasets/andrewmvd/helmet-detection</a:t>
            </a:r>
            <a:endParaRPr lang="en-US" sz="1100" dirty="0"/>
          </a:p>
        </p:txBody>
      </p:sp>
      <p:sp>
        <p:nvSpPr>
          <p:cNvPr id="10" name="Text 8"/>
          <p:cNvSpPr/>
          <p:nvPr/>
        </p:nvSpPr>
        <p:spPr>
          <a:xfrm>
            <a:off x="1231940" y="2749868"/>
            <a:ext cx="12739092" cy="2289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1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(b) </a:t>
            </a:r>
            <a:r>
              <a:rPr lang="en-US" sz="1100" b="1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Roboflow</a:t>
            </a:r>
            <a:r>
              <a:rPr lang="en-US" sz="11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: Motorcycle Helmet Detection Computer Vision Dataset </a:t>
            </a:r>
            <a:endParaRPr lang="en-US" sz="1100" dirty="0"/>
          </a:p>
        </p:txBody>
      </p:sp>
      <p:sp>
        <p:nvSpPr>
          <p:cNvPr id="11" name="Text 9"/>
          <p:cNvSpPr/>
          <p:nvPr/>
        </p:nvSpPr>
        <p:spPr>
          <a:xfrm>
            <a:off x="1231940" y="3064669"/>
            <a:ext cx="12739092" cy="2289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u="sng" dirty="0">
                <a:solidFill>
                  <a:srgbClr val="2150FE"/>
                </a:solidFill>
                <a:latin typeface="Heebo" pitchFamily="34" charset="0"/>
                <a:ea typeface="Heebo" pitchFamily="34" charset="-122"/>
                <a:cs typeface="Heebo" pitchFamily="34" charset="-12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https://universe.roboflow.com/data-science-173-msp9r/motorcycle-helmet-detection</a:t>
            </a:r>
            <a:endParaRPr lang="en-US" sz="1100" dirty="0"/>
          </a:p>
        </p:txBody>
      </p:sp>
      <p:sp>
        <p:nvSpPr>
          <p:cNvPr id="12" name="Text 10"/>
          <p:cNvSpPr/>
          <p:nvPr/>
        </p:nvSpPr>
        <p:spPr>
          <a:xfrm>
            <a:off x="1231940" y="3379470"/>
            <a:ext cx="12739092" cy="2289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 ** four classes: full-faced, half-faced, invalid, no helmet** (converted into two classes : helmet and no helmet)</a:t>
            </a:r>
            <a:endParaRPr lang="en-US" sz="1100" dirty="0"/>
          </a:p>
        </p:txBody>
      </p:sp>
      <p:sp>
        <p:nvSpPr>
          <p:cNvPr id="13" name="Shape 11"/>
          <p:cNvSpPr/>
          <p:nvPr/>
        </p:nvSpPr>
        <p:spPr>
          <a:xfrm>
            <a:off x="501015" y="3909893"/>
            <a:ext cx="13628370" cy="1169908"/>
          </a:xfrm>
          <a:prstGeom prst="roundRect">
            <a:avLst>
              <a:gd name="adj" fmla="val 1836"/>
            </a:avLst>
          </a:prstGeom>
          <a:solidFill>
            <a:srgbClr val="FFFFFF"/>
          </a:solidFill>
          <a:ln w="15240">
            <a:solidFill>
              <a:srgbClr val="D8D4D4"/>
            </a:solidFill>
            <a:prstDash val="solid"/>
          </a:ln>
        </p:spPr>
      </p:sp>
      <p:sp>
        <p:nvSpPr>
          <p:cNvPr id="14" name="Shape 12"/>
          <p:cNvSpPr/>
          <p:nvPr/>
        </p:nvSpPr>
        <p:spPr>
          <a:xfrm>
            <a:off x="516255" y="3925133"/>
            <a:ext cx="572572" cy="1139428"/>
          </a:xfrm>
          <a:prstGeom prst="roundRect">
            <a:avLst>
              <a:gd name="adj" fmla="val 557"/>
            </a:avLst>
          </a:prstGeom>
          <a:solidFill>
            <a:srgbClr val="F2EEEE"/>
          </a:solidFill>
          <a:ln/>
        </p:spPr>
      </p:sp>
      <p:sp>
        <p:nvSpPr>
          <p:cNvPr id="15" name="Text 13"/>
          <p:cNvSpPr/>
          <p:nvPr/>
        </p:nvSpPr>
        <p:spPr>
          <a:xfrm>
            <a:off x="695206" y="4360664"/>
            <a:ext cx="214670" cy="2683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6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2</a:t>
            </a:r>
            <a:endParaRPr lang="en-US" sz="1650" dirty="0"/>
          </a:p>
        </p:txBody>
      </p:sp>
      <p:sp>
        <p:nvSpPr>
          <p:cNvPr id="16" name="Text 14"/>
          <p:cNvSpPr/>
          <p:nvPr/>
        </p:nvSpPr>
        <p:spPr>
          <a:xfrm>
            <a:off x="1231940" y="4068247"/>
            <a:ext cx="3293983" cy="2235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helmet Computer Vision Dataset (Roboflow)</a:t>
            </a:r>
            <a:endParaRPr lang="en-US" sz="1400" dirty="0"/>
          </a:p>
        </p:txBody>
      </p:sp>
      <p:sp>
        <p:nvSpPr>
          <p:cNvPr id="17" name="Text 15"/>
          <p:cNvSpPr/>
          <p:nvPr/>
        </p:nvSpPr>
        <p:spPr>
          <a:xfrm>
            <a:off x="1231940" y="4377690"/>
            <a:ext cx="12739092" cy="2289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u="sng" dirty="0">
                <a:solidFill>
                  <a:srgbClr val="2150FE"/>
                </a:solidFill>
                <a:latin typeface="Heebo" pitchFamily="34" charset="0"/>
                <a:ea typeface="Heebo" pitchFamily="34" charset="-122"/>
                <a:cs typeface="Heebo" pitchFamily="34" charset="-12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https://universe.roboflow.com/ae100886/helmet-nyoon</a:t>
            </a:r>
            <a:endParaRPr lang="en-US" sz="1100" dirty="0"/>
          </a:p>
        </p:txBody>
      </p:sp>
      <p:sp>
        <p:nvSpPr>
          <p:cNvPr id="18" name="Text 16"/>
          <p:cNvSpPr/>
          <p:nvPr/>
        </p:nvSpPr>
        <p:spPr>
          <a:xfrm>
            <a:off x="1231940" y="4692491"/>
            <a:ext cx="12739092" cy="2289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                                                             ** Two classes: helmet no helmet**</a:t>
            </a:r>
            <a:endParaRPr lang="en-US" sz="1100" dirty="0"/>
          </a:p>
        </p:txBody>
      </p:sp>
      <p:sp>
        <p:nvSpPr>
          <p:cNvPr id="19" name="Shape 17"/>
          <p:cNvSpPr/>
          <p:nvPr/>
        </p:nvSpPr>
        <p:spPr>
          <a:xfrm>
            <a:off x="501015" y="5222915"/>
            <a:ext cx="13628370" cy="1169908"/>
          </a:xfrm>
          <a:prstGeom prst="roundRect">
            <a:avLst>
              <a:gd name="adj" fmla="val 1836"/>
            </a:avLst>
          </a:prstGeom>
          <a:solidFill>
            <a:srgbClr val="FFFFFF"/>
          </a:solidFill>
          <a:ln w="15240">
            <a:solidFill>
              <a:srgbClr val="D8D4D4"/>
            </a:solidFill>
            <a:prstDash val="solid"/>
          </a:ln>
        </p:spPr>
      </p:sp>
      <p:sp>
        <p:nvSpPr>
          <p:cNvPr id="20" name="Shape 18"/>
          <p:cNvSpPr/>
          <p:nvPr/>
        </p:nvSpPr>
        <p:spPr>
          <a:xfrm>
            <a:off x="516255" y="5238155"/>
            <a:ext cx="572572" cy="1139428"/>
          </a:xfrm>
          <a:prstGeom prst="roundRect">
            <a:avLst>
              <a:gd name="adj" fmla="val 557"/>
            </a:avLst>
          </a:prstGeom>
          <a:solidFill>
            <a:srgbClr val="F2EEEE"/>
          </a:solidFill>
          <a:ln/>
        </p:spPr>
      </p:sp>
      <p:sp>
        <p:nvSpPr>
          <p:cNvPr id="21" name="Text 19"/>
          <p:cNvSpPr/>
          <p:nvPr/>
        </p:nvSpPr>
        <p:spPr>
          <a:xfrm>
            <a:off x="695206" y="5673685"/>
            <a:ext cx="214670" cy="2683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6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3</a:t>
            </a:r>
            <a:endParaRPr lang="en-US" sz="1650" dirty="0"/>
          </a:p>
        </p:txBody>
      </p:sp>
      <p:sp>
        <p:nvSpPr>
          <p:cNvPr id="22" name="Text 20"/>
          <p:cNvSpPr/>
          <p:nvPr/>
        </p:nvSpPr>
        <p:spPr>
          <a:xfrm>
            <a:off x="1231940" y="5381268"/>
            <a:ext cx="4076105" cy="2235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Helmet Detection Computer Vision Dataset (Roboflow)</a:t>
            </a:r>
            <a:endParaRPr lang="en-US" sz="1400" dirty="0"/>
          </a:p>
        </p:txBody>
      </p:sp>
      <p:sp>
        <p:nvSpPr>
          <p:cNvPr id="23" name="Text 21"/>
          <p:cNvSpPr/>
          <p:nvPr/>
        </p:nvSpPr>
        <p:spPr>
          <a:xfrm>
            <a:off x="1231940" y="5690711"/>
            <a:ext cx="12739092" cy="2289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u="sng" dirty="0">
                <a:solidFill>
                  <a:srgbClr val="2150FE"/>
                </a:solidFill>
                <a:latin typeface="Heebo" pitchFamily="34" charset="0"/>
                <a:ea typeface="Heebo" pitchFamily="34" charset="-122"/>
                <a:cs typeface="Heebo" pitchFamily="34" charset="-12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https://universe.roboflow.com/workspacedwem/helmet-detection-7ucaz</a:t>
            </a:r>
            <a:endParaRPr lang="en-US" sz="1100" dirty="0"/>
          </a:p>
        </p:txBody>
      </p:sp>
      <p:sp>
        <p:nvSpPr>
          <p:cNvPr id="24" name="Text 22"/>
          <p:cNvSpPr/>
          <p:nvPr/>
        </p:nvSpPr>
        <p:spPr>
          <a:xfrm>
            <a:off x="1231940" y="6005513"/>
            <a:ext cx="12739092" cy="2289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                                                              ** Two classes: helmet no helmet**</a:t>
            </a:r>
            <a:endParaRPr lang="en-US" sz="1100" dirty="0"/>
          </a:p>
        </p:txBody>
      </p:sp>
      <p:sp>
        <p:nvSpPr>
          <p:cNvPr id="25" name="Shape 23"/>
          <p:cNvSpPr/>
          <p:nvPr/>
        </p:nvSpPr>
        <p:spPr>
          <a:xfrm>
            <a:off x="512166" y="6535936"/>
            <a:ext cx="13628370" cy="1169908"/>
          </a:xfrm>
          <a:prstGeom prst="roundRect">
            <a:avLst>
              <a:gd name="adj" fmla="val 1836"/>
            </a:avLst>
          </a:prstGeom>
          <a:solidFill>
            <a:srgbClr val="FFFFFF"/>
          </a:solidFill>
          <a:ln w="15240">
            <a:solidFill>
              <a:srgbClr val="D8D4D4"/>
            </a:solidFill>
            <a:prstDash val="solid"/>
          </a:ln>
        </p:spPr>
      </p:sp>
      <p:sp>
        <p:nvSpPr>
          <p:cNvPr id="26" name="Shape 24"/>
          <p:cNvSpPr/>
          <p:nvPr/>
        </p:nvSpPr>
        <p:spPr>
          <a:xfrm>
            <a:off x="516255" y="6551176"/>
            <a:ext cx="572572" cy="1139428"/>
          </a:xfrm>
          <a:prstGeom prst="roundRect">
            <a:avLst>
              <a:gd name="adj" fmla="val 557"/>
            </a:avLst>
          </a:prstGeom>
          <a:solidFill>
            <a:srgbClr val="F2EEEE"/>
          </a:solidFill>
          <a:ln/>
        </p:spPr>
      </p:sp>
      <p:sp>
        <p:nvSpPr>
          <p:cNvPr id="27" name="Text 25"/>
          <p:cNvSpPr/>
          <p:nvPr/>
        </p:nvSpPr>
        <p:spPr>
          <a:xfrm>
            <a:off x="695206" y="6986707"/>
            <a:ext cx="214670" cy="2683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6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4</a:t>
            </a:r>
            <a:endParaRPr lang="en-US" sz="1650" dirty="0"/>
          </a:p>
        </p:txBody>
      </p:sp>
      <p:sp>
        <p:nvSpPr>
          <p:cNvPr id="28" name="Text 26"/>
          <p:cNvSpPr/>
          <p:nvPr/>
        </p:nvSpPr>
        <p:spPr>
          <a:xfrm>
            <a:off x="1231940" y="6694289"/>
            <a:ext cx="3003471" cy="2235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rider Computer Vision Model(Roboflow)</a:t>
            </a:r>
            <a:endParaRPr lang="en-US" sz="1400" dirty="0"/>
          </a:p>
        </p:txBody>
      </p:sp>
      <p:sp>
        <p:nvSpPr>
          <p:cNvPr id="29" name="Text 27"/>
          <p:cNvSpPr/>
          <p:nvPr/>
        </p:nvSpPr>
        <p:spPr>
          <a:xfrm>
            <a:off x="1231940" y="7003733"/>
            <a:ext cx="12739092" cy="2289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u="sng" dirty="0">
                <a:solidFill>
                  <a:srgbClr val="2150FE"/>
                </a:solidFill>
                <a:latin typeface="Heebo" pitchFamily="34" charset="0"/>
                <a:ea typeface="Heebo" pitchFamily="34" charset="-122"/>
                <a:cs typeface="Heebo" pitchFamily="34" charset="-12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https://universe.roboflow.com/helmet-xpr1k/rider-yb2yp</a:t>
            </a:r>
            <a:endParaRPr lang="en-US" sz="1100" dirty="0"/>
          </a:p>
        </p:txBody>
      </p:sp>
      <p:sp>
        <p:nvSpPr>
          <p:cNvPr id="30" name="Text 28"/>
          <p:cNvSpPr/>
          <p:nvPr/>
        </p:nvSpPr>
        <p:spPr>
          <a:xfrm>
            <a:off x="1231940" y="7318534"/>
            <a:ext cx="12739092" cy="2289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                                                                            **Rider class only.**</a:t>
            </a:r>
            <a:endParaRPr lang="en-US" sz="1100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D459C303-60E6-DE8E-5DDF-5EDBAA1F0C0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315502" y="7721132"/>
            <a:ext cx="2314898" cy="49536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78775" y="534233"/>
            <a:ext cx="8486299" cy="6061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50"/>
              </a:lnSpc>
              <a:buNone/>
            </a:pPr>
            <a:r>
              <a:rPr lang="en-US" sz="380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Data Engineering: The "Ultimate Dataset"</a:t>
            </a:r>
            <a:endParaRPr lang="en-US" sz="3800" dirty="0"/>
          </a:p>
        </p:txBody>
      </p:sp>
      <p:sp>
        <p:nvSpPr>
          <p:cNvPr id="3" name="Text 1"/>
          <p:cNvSpPr/>
          <p:nvPr/>
        </p:nvSpPr>
        <p:spPr>
          <a:xfrm>
            <a:off x="678775" y="1625203"/>
            <a:ext cx="4262676" cy="6399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000"/>
              </a:lnSpc>
              <a:buNone/>
            </a:pPr>
            <a:r>
              <a:rPr lang="en-US" sz="50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21,862</a:t>
            </a:r>
            <a:endParaRPr lang="en-US" sz="5000" dirty="0"/>
          </a:p>
        </p:txBody>
      </p:sp>
      <p:sp>
        <p:nvSpPr>
          <p:cNvPr id="4" name="Text 2"/>
          <p:cNvSpPr/>
          <p:nvPr/>
        </p:nvSpPr>
        <p:spPr>
          <a:xfrm>
            <a:off x="1597819" y="2507456"/>
            <a:ext cx="2424470" cy="3030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19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Total Images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678775" y="2926794"/>
            <a:ext cx="4262676" cy="6205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5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Aggregated from 5 sources: Roboflow Universe, Kaggle, Custom</a:t>
            </a:r>
            <a:endParaRPr lang="en-US" sz="1500" dirty="0"/>
          </a:p>
        </p:txBody>
      </p:sp>
      <p:sp>
        <p:nvSpPr>
          <p:cNvPr id="6" name="Text 4"/>
          <p:cNvSpPr/>
          <p:nvPr/>
        </p:nvSpPr>
        <p:spPr>
          <a:xfrm>
            <a:off x="5183862" y="1625203"/>
            <a:ext cx="4262676" cy="6399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000"/>
              </a:lnSpc>
              <a:buNone/>
            </a:pPr>
            <a:r>
              <a:rPr lang="en-US" sz="50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3</a:t>
            </a:r>
            <a:endParaRPr lang="en-US" sz="5000" dirty="0"/>
          </a:p>
        </p:txBody>
      </p:sp>
      <p:sp>
        <p:nvSpPr>
          <p:cNvPr id="7" name="Text 5"/>
          <p:cNvSpPr/>
          <p:nvPr/>
        </p:nvSpPr>
        <p:spPr>
          <a:xfrm>
            <a:off x="6102906" y="2507456"/>
            <a:ext cx="2424470" cy="3030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19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Classes</a:t>
            </a:r>
            <a:endParaRPr lang="en-US" sz="1900" dirty="0"/>
          </a:p>
        </p:txBody>
      </p:sp>
      <p:sp>
        <p:nvSpPr>
          <p:cNvPr id="8" name="Text 6"/>
          <p:cNvSpPr/>
          <p:nvPr/>
        </p:nvSpPr>
        <p:spPr>
          <a:xfrm>
            <a:off x="5183862" y="2926794"/>
            <a:ext cx="4262676" cy="3102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5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rider, helmet, no helmet</a:t>
            </a:r>
            <a:endParaRPr lang="en-US" sz="1500" dirty="0"/>
          </a:p>
        </p:txBody>
      </p:sp>
      <p:sp>
        <p:nvSpPr>
          <p:cNvPr id="9" name="Text 7"/>
          <p:cNvSpPr/>
          <p:nvPr/>
        </p:nvSpPr>
        <p:spPr>
          <a:xfrm>
            <a:off x="9688949" y="1625203"/>
            <a:ext cx="4262676" cy="6399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000"/>
              </a:lnSpc>
              <a:buNone/>
            </a:pPr>
            <a:r>
              <a:rPr lang="en-US" sz="50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512</a:t>
            </a:r>
            <a:endParaRPr lang="en-US" sz="5000" dirty="0"/>
          </a:p>
        </p:txBody>
      </p:sp>
      <p:sp>
        <p:nvSpPr>
          <p:cNvPr id="10" name="Text 8"/>
          <p:cNvSpPr/>
          <p:nvPr/>
        </p:nvSpPr>
        <p:spPr>
          <a:xfrm>
            <a:off x="10607993" y="2507456"/>
            <a:ext cx="2424470" cy="3030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19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Input Size</a:t>
            </a:r>
            <a:endParaRPr lang="en-US" sz="1900" dirty="0"/>
          </a:p>
        </p:txBody>
      </p:sp>
      <p:sp>
        <p:nvSpPr>
          <p:cNvPr id="11" name="Text 9"/>
          <p:cNvSpPr/>
          <p:nvPr/>
        </p:nvSpPr>
        <p:spPr>
          <a:xfrm>
            <a:off x="9688949" y="2926794"/>
            <a:ext cx="4262676" cy="3102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5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512 x 512 pixels</a:t>
            </a:r>
            <a:endParaRPr lang="en-US" sz="1500" dirty="0"/>
          </a:p>
        </p:txBody>
      </p:sp>
      <p:sp>
        <p:nvSpPr>
          <p:cNvPr id="12" name="Text 10"/>
          <p:cNvSpPr/>
          <p:nvPr/>
        </p:nvSpPr>
        <p:spPr>
          <a:xfrm>
            <a:off x="1617226" y="5026223"/>
            <a:ext cx="2385655" cy="4848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800"/>
              </a:lnSpc>
              <a:buNone/>
            </a:pPr>
            <a:r>
              <a:rPr lang="en-US" sz="38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77%</a:t>
            </a:r>
            <a:endParaRPr lang="en-US" sz="3800" dirty="0"/>
          </a:p>
        </p:txBody>
      </p:sp>
      <p:pic>
        <p:nvPicPr>
          <p:cNvPr id="1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5408" y="3813929"/>
            <a:ext cx="2909411" cy="2909411"/>
          </a:xfrm>
          <a:prstGeom prst="rect">
            <a:avLst/>
          </a:prstGeom>
        </p:spPr>
      </p:pic>
      <p:sp>
        <p:nvSpPr>
          <p:cNvPr id="14" name="Text 11"/>
          <p:cNvSpPr/>
          <p:nvPr/>
        </p:nvSpPr>
        <p:spPr>
          <a:xfrm>
            <a:off x="1597819" y="6965752"/>
            <a:ext cx="2424470" cy="3030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19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Training</a:t>
            </a:r>
            <a:endParaRPr lang="en-US" sz="1900" dirty="0"/>
          </a:p>
        </p:txBody>
      </p:sp>
      <p:sp>
        <p:nvSpPr>
          <p:cNvPr id="15" name="Text 12"/>
          <p:cNvSpPr/>
          <p:nvPr/>
        </p:nvSpPr>
        <p:spPr>
          <a:xfrm>
            <a:off x="678775" y="7385090"/>
            <a:ext cx="4262676" cy="3102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5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~17,000 images</a:t>
            </a:r>
            <a:endParaRPr lang="en-US" sz="1500" dirty="0"/>
          </a:p>
        </p:txBody>
      </p:sp>
      <p:sp>
        <p:nvSpPr>
          <p:cNvPr id="16" name="Text 13"/>
          <p:cNvSpPr/>
          <p:nvPr/>
        </p:nvSpPr>
        <p:spPr>
          <a:xfrm>
            <a:off x="6122313" y="5026223"/>
            <a:ext cx="2385655" cy="4848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800"/>
              </a:lnSpc>
              <a:buNone/>
            </a:pPr>
            <a:r>
              <a:rPr lang="en-US" sz="38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15%</a:t>
            </a:r>
            <a:endParaRPr lang="en-US" sz="3800" dirty="0"/>
          </a:p>
        </p:txBody>
      </p:sp>
      <p:pic>
        <p:nvPicPr>
          <p:cNvPr id="1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0494" y="3813929"/>
            <a:ext cx="2909411" cy="2909411"/>
          </a:xfrm>
          <a:prstGeom prst="rect">
            <a:avLst/>
          </a:prstGeom>
        </p:spPr>
      </p:pic>
      <p:sp>
        <p:nvSpPr>
          <p:cNvPr id="18" name="Text 14"/>
          <p:cNvSpPr/>
          <p:nvPr/>
        </p:nvSpPr>
        <p:spPr>
          <a:xfrm>
            <a:off x="6102906" y="6965752"/>
            <a:ext cx="2424470" cy="3030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19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Validation</a:t>
            </a:r>
            <a:endParaRPr lang="en-US" sz="1900" dirty="0"/>
          </a:p>
        </p:txBody>
      </p:sp>
      <p:sp>
        <p:nvSpPr>
          <p:cNvPr id="19" name="Text 15"/>
          <p:cNvSpPr/>
          <p:nvPr/>
        </p:nvSpPr>
        <p:spPr>
          <a:xfrm>
            <a:off x="5183862" y="7385090"/>
            <a:ext cx="4262676" cy="3102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5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~3,200 images</a:t>
            </a:r>
            <a:endParaRPr lang="en-US" sz="1500" dirty="0"/>
          </a:p>
        </p:txBody>
      </p:sp>
      <p:sp>
        <p:nvSpPr>
          <p:cNvPr id="20" name="Text 16"/>
          <p:cNvSpPr/>
          <p:nvPr/>
        </p:nvSpPr>
        <p:spPr>
          <a:xfrm>
            <a:off x="10627400" y="5026223"/>
            <a:ext cx="2385655" cy="4848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800"/>
              </a:lnSpc>
              <a:buNone/>
            </a:pPr>
            <a:r>
              <a:rPr lang="en-US" sz="38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8%</a:t>
            </a:r>
            <a:endParaRPr lang="en-US" sz="3800" dirty="0"/>
          </a:p>
        </p:txBody>
      </p:sp>
      <p:pic>
        <p:nvPicPr>
          <p:cNvPr id="2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65581" y="3813929"/>
            <a:ext cx="2909411" cy="2909411"/>
          </a:xfrm>
          <a:prstGeom prst="rect">
            <a:avLst/>
          </a:prstGeom>
        </p:spPr>
      </p:pic>
      <p:sp>
        <p:nvSpPr>
          <p:cNvPr id="22" name="Text 17"/>
          <p:cNvSpPr/>
          <p:nvPr/>
        </p:nvSpPr>
        <p:spPr>
          <a:xfrm>
            <a:off x="10607993" y="6965752"/>
            <a:ext cx="2424470" cy="3030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19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Testing</a:t>
            </a:r>
            <a:endParaRPr lang="en-US" sz="1900" dirty="0"/>
          </a:p>
        </p:txBody>
      </p:sp>
      <p:sp>
        <p:nvSpPr>
          <p:cNvPr id="23" name="Text 18"/>
          <p:cNvSpPr/>
          <p:nvPr/>
        </p:nvSpPr>
        <p:spPr>
          <a:xfrm>
            <a:off x="9688949" y="7385090"/>
            <a:ext cx="4262676" cy="3102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5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~1,700 images</a:t>
            </a:r>
            <a:endParaRPr lang="en-US" sz="1500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25D6BEAA-4421-F239-CE61-3B2E21B32E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15502" y="7734231"/>
            <a:ext cx="2314898" cy="49536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6486" y="358616"/>
            <a:ext cx="4734639" cy="4075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5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 YOLOv8m (Medium) Architecture:</a:t>
            </a:r>
            <a:endParaRPr lang="en-US" sz="2550" dirty="0"/>
          </a:p>
        </p:txBody>
      </p:sp>
      <p:sp>
        <p:nvSpPr>
          <p:cNvPr id="3" name="Text 1"/>
          <p:cNvSpPr/>
          <p:nvPr/>
        </p:nvSpPr>
        <p:spPr>
          <a:xfrm>
            <a:off x="456486" y="1027033"/>
            <a:ext cx="13717429" cy="260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b="1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Model Specifications (Type) : Single-Stage, Anchor-Free Object Detector</a:t>
            </a:r>
            <a:endParaRPr lang="en-US" sz="1250" dirty="0"/>
          </a:p>
        </p:txBody>
      </p:sp>
      <p:sp>
        <p:nvSpPr>
          <p:cNvPr id="4" name="Text 2"/>
          <p:cNvSpPr/>
          <p:nvPr/>
        </p:nvSpPr>
        <p:spPr>
          <a:xfrm>
            <a:off x="456486" y="1434465"/>
            <a:ext cx="13717429" cy="260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b="1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Parameters: </a:t>
            </a:r>
            <a:r>
              <a:rPr lang="en-US" sz="1250" b="1" dirty="0">
                <a:solidFill>
                  <a:srgbClr val="2150FE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25.9 Million</a:t>
            </a:r>
            <a:r>
              <a:rPr lang="en-US" sz="1250" b="1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 (Trainable)</a:t>
            </a:r>
            <a:endParaRPr lang="en-US" sz="1250" dirty="0"/>
          </a:p>
        </p:txBody>
      </p:sp>
      <p:sp>
        <p:nvSpPr>
          <p:cNvPr id="5" name="Shape 3"/>
          <p:cNvSpPr/>
          <p:nvPr/>
        </p:nvSpPr>
        <p:spPr>
          <a:xfrm>
            <a:off x="7307580" y="1841897"/>
            <a:ext cx="15240" cy="2478286"/>
          </a:xfrm>
          <a:prstGeom prst="roundRect">
            <a:avLst>
              <a:gd name="adj" fmla="val 128390"/>
            </a:avLst>
          </a:prstGeom>
          <a:solidFill>
            <a:srgbClr val="D8D4D4"/>
          </a:solidFill>
          <a:ln/>
        </p:spPr>
      </p:sp>
      <p:sp>
        <p:nvSpPr>
          <p:cNvPr id="6" name="Shape 4"/>
          <p:cNvSpPr/>
          <p:nvPr/>
        </p:nvSpPr>
        <p:spPr>
          <a:xfrm>
            <a:off x="6939201" y="2356009"/>
            <a:ext cx="391239" cy="15240"/>
          </a:xfrm>
          <a:prstGeom prst="roundRect">
            <a:avLst>
              <a:gd name="adj" fmla="val 128390"/>
            </a:avLst>
          </a:prstGeom>
          <a:solidFill>
            <a:srgbClr val="D8D4D4"/>
          </a:solidFill>
          <a:ln/>
        </p:spPr>
      </p:sp>
      <p:sp>
        <p:nvSpPr>
          <p:cNvPr id="7" name="Shape 5"/>
          <p:cNvSpPr/>
          <p:nvPr/>
        </p:nvSpPr>
        <p:spPr>
          <a:xfrm>
            <a:off x="7266325" y="2314754"/>
            <a:ext cx="97750" cy="97750"/>
          </a:xfrm>
          <a:prstGeom prst="roundRect">
            <a:avLst>
              <a:gd name="adj" fmla="val 467724"/>
            </a:avLst>
          </a:prstGeom>
          <a:solidFill>
            <a:srgbClr val="2150FE"/>
          </a:solidFill>
          <a:ln/>
        </p:spPr>
      </p:sp>
      <p:sp>
        <p:nvSpPr>
          <p:cNvPr id="8" name="Shape 6"/>
          <p:cNvSpPr/>
          <p:nvPr/>
        </p:nvSpPr>
        <p:spPr>
          <a:xfrm>
            <a:off x="456486" y="1841897"/>
            <a:ext cx="6467475" cy="1043464"/>
          </a:xfrm>
          <a:prstGeom prst="roundRect">
            <a:avLst>
              <a:gd name="adj" fmla="val 1875"/>
            </a:avLst>
          </a:prstGeom>
          <a:solidFill>
            <a:srgbClr val="F2EEEE"/>
          </a:solidFill>
          <a:ln/>
        </p:spPr>
      </p:sp>
      <p:sp>
        <p:nvSpPr>
          <p:cNvPr id="9" name="Text 7"/>
          <p:cNvSpPr/>
          <p:nvPr/>
        </p:nvSpPr>
        <p:spPr>
          <a:xfrm>
            <a:off x="5163145" y="1972270"/>
            <a:ext cx="1630442" cy="2037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600"/>
              </a:lnSpc>
              <a:buNone/>
            </a:pPr>
            <a:r>
              <a:rPr lang="en-US" sz="12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Head: Decoupled</a:t>
            </a:r>
            <a:endParaRPr lang="en-US" sz="1250" dirty="0"/>
          </a:p>
        </p:txBody>
      </p:sp>
      <p:sp>
        <p:nvSpPr>
          <p:cNvPr id="10" name="Text 8"/>
          <p:cNvSpPr/>
          <p:nvPr/>
        </p:nvSpPr>
        <p:spPr>
          <a:xfrm>
            <a:off x="586859" y="2254210"/>
            <a:ext cx="6206728" cy="2087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600"/>
              </a:lnSpc>
              <a:buNone/>
            </a:pPr>
            <a:r>
              <a:rPr lang="en-US" sz="10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Separate branches for Classification and Regression</a:t>
            </a:r>
            <a:endParaRPr lang="en-US" sz="1000" dirty="0"/>
          </a:p>
        </p:txBody>
      </p:sp>
      <p:sp>
        <p:nvSpPr>
          <p:cNvPr id="11" name="Shape 9"/>
          <p:cNvSpPr/>
          <p:nvPr/>
        </p:nvSpPr>
        <p:spPr>
          <a:xfrm>
            <a:off x="7299960" y="3138607"/>
            <a:ext cx="391239" cy="15240"/>
          </a:xfrm>
          <a:prstGeom prst="roundRect">
            <a:avLst>
              <a:gd name="adj" fmla="val 128390"/>
            </a:avLst>
          </a:prstGeom>
          <a:solidFill>
            <a:srgbClr val="D8D4D4"/>
          </a:solidFill>
          <a:ln/>
        </p:spPr>
      </p:sp>
      <p:sp>
        <p:nvSpPr>
          <p:cNvPr id="12" name="Shape 10"/>
          <p:cNvSpPr/>
          <p:nvPr/>
        </p:nvSpPr>
        <p:spPr>
          <a:xfrm>
            <a:off x="7266325" y="3097351"/>
            <a:ext cx="97750" cy="97750"/>
          </a:xfrm>
          <a:prstGeom prst="roundRect">
            <a:avLst>
              <a:gd name="adj" fmla="val 467724"/>
            </a:avLst>
          </a:prstGeom>
          <a:solidFill>
            <a:srgbClr val="2150FE"/>
          </a:solidFill>
          <a:ln/>
        </p:spPr>
      </p:sp>
      <p:sp>
        <p:nvSpPr>
          <p:cNvPr id="13" name="Shape 11"/>
          <p:cNvSpPr/>
          <p:nvPr/>
        </p:nvSpPr>
        <p:spPr>
          <a:xfrm>
            <a:off x="7706439" y="2624495"/>
            <a:ext cx="6467475" cy="1043464"/>
          </a:xfrm>
          <a:prstGeom prst="roundRect">
            <a:avLst>
              <a:gd name="adj" fmla="val 1875"/>
            </a:avLst>
          </a:prstGeom>
          <a:solidFill>
            <a:srgbClr val="F2EEEE"/>
          </a:solidFill>
          <a:ln/>
        </p:spPr>
      </p:sp>
      <p:sp>
        <p:nvSpPr>
          <p:cNvPr id="14" name="Text 12"/>
          <p:cNvSpPr/>
          <p:nvPr/>
        </p:nvSpPr>
        <p:spPr>
          <a:xfrm>
            <a:off x="7836813" y="2754868"/>
            <a:ext cx="1630442" cy="2037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2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Neck: PANet</a:t>
            </a:r>
            <a:endParaRPr lang="en-US" sz="1250" dirty="0"/>
          </a:p>
        </p:txBody>
      </p:sp>
      <p:sp>
        <p:nvSpPr>
          <p:cNvPr id="15" name="Text 13"/>
          <p:cNvSpPr/>
          <p:nvPr/>
        </p:nvSpPr>
        <p:spPr>
          <a:xfrm>
            <a:off x="7836813" y="3036808"/>
            <a:ext cx="6206728" cy="2087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Path Aggregation Network for multi-scale feature fusion</a:t>
            </a:r>
            <a:endParaRPr lang="en-US" sz="1000" dirty="0"/>
          </a:p>
        </p:txBody>
      </p:sp>
      <p:sp>
        <p:nvSpPr>
          <p:cNvPr id="16" name="Shape 14"/>
          <p:cNvSpPr/>
          <p:nvPr/>
        </p:nvSpPr>
        <p:spPr>
          <a:xfrm>
            <a:off x="6939201" y="3790712"/>
            <a:ext cx="391239" cy="15240"/>
          </a:xfrm>
          <a:prstGeom prst="roundRect">
            <a:avLst>
              <a:gd name="adj" fmla="val 128390"/>
            </a:avLst>
          </a:prstGeom>
          <a:solidFill>
            <a:srgbClr val="D8D4D4"/>
          </a:solidFill>
          <a:ln/>
        </p:spPr>
      </p:sp>
      <p:sp>
        <p:nvSpPr>
          <p:cNvPr id="17" name="Shape 15"/>
          <p:cNvSpPr/>
          <p:nvPr/>
        </p:nvSpPr>
        <p:spPr>
          <a:xfrm>
            <a:off x="7266325" y="3749457"/>
            <a:ext cx="97750" cy="97750"/>
          </a:xfrm>
          <a:prstGeom prst="roundRect">
            <a:avLst>
              <a:gd name="adj" fmla="val 467724"/>
            </a:avLst>
          </a:prstGeom>
          <a:solidFill>
            <a:srgbClr val="2150FE"/>
          </a:solidFill>
          <a:ln/>
        </p:spPr>
      </p:sp>
      <p:sp>
        <p:nvSpPr>
          <p:cNvPr id="18" name="Shape 16"/>
          <p:cNvSpPr/>
          <p:nvPr/>
        </p:nvSpPr>
        <p:spPr>
          <a:xfrm>
            <a:off x="456486" y="3276600"/>
            <a:ext cx="6467475" cy="1043464"/>
          </a:xfrm>
          <a:prstGeom prst="roundRect">
            <a:avLst>
              <a:gd name="adj" fmla="val 1875"/>
            </a:avLst>
          </a:prstGeom>
          <a:solidFill>
            <a:srgbClr val="F2EEEE"/>
          </a:solidFill>
          <a:ln/>
        </p:spPr>
      </p:sp>
      <p:sp>
        <p:nvSpPr>
          <p:cNvPr id="19" name="Text 17"/>
          <p:cNvSpPr/>
          <p:nvPr/>
        </p:nvSpPr>
        <p:spPr>
          <a:xfrm>
            <a:off x="5088612" y="3406973"/>
            <a:ext cx="1704975" cy="2037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600"/>
              </a:lnSpc>
              <a:buNone/>
            </a:pPr>
            <a:r>
              <a:rPr lang="en-US" sz="12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Backbone: CSPDarknet53</a:t>
            </a:r>
            <a:endParaRPr lang="en-US" sz="1250" dirty="0"/>
          </a:p>
        </p:txBody>
      </p:sp>
      <p:sp>
        <p:nvSpPr>
          <p:cNvPr id="20" name="Text 18"/>
          <p:cNvSpPr/>
          <p:nvPr/>
        </p:nvSpPr>
        <p:spPr>
          <a:xfrm>
            <a:off x="586859" y="3688913"/>
            <a:ext cx="6206728" cy="2087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600"/>
              </a:lnSpc>
              <a:buNone/>
            </a:pPr>
            <a:r>
              <a:rPr lang="en-US" sz="10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C2f modules for rich feature extraction and SPPF for global context</a:t>
            </a:r>
            <a:endParaRPr lang="en-US" sz="1000" dirty="0"/>
          </a:p>
        </p:txBody>
      </p:sp>
      <p:pic>
        <p:nvPicPr>
          <p:cNvPr id="21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9983" y="4466868"/>
            <a:ext cx="7290316" cy="340518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9739219-12BE-87E3-5EEC-3F91B6A225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15502" y="7624371"/>
            <a:ext cx="2314898" cy="49536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75561" y="530781"/>
            <a:ext cx="9799320" cy="4825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00"/>
              </a:lnSpc>
              <a:buNone/>
            </a:pPr>
            <a:r>
              <a:rPr lang="en-US" sz="300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Training Strategy: Inductive Transfer Learning (Fine-Tuning)</a:t>
            </a:r>
            <a:endParaRPr lang="en-US" sz="3000" dirty="0"/>
          </a:p>
        </p:txBody>
      </p:sp>
      <p:sp>
        <p:nvSpPr>
          <p:cNvPr id="3" name="Shape 1"/>
          <p:cNvSpPr/>
          <p:nvPr/>
        </p:nvSpPr>
        <p:spPr>
          <a:xfrm>
            <a:off x="675561" y="1399342"/>
            <a:ext cx="13279279" cy="3632478"/>
          </a:xfrm>
          <a:prstGeom prst="roundRect">
            <a:avLst>
              <a:gd name="adj" fmla="val 797"/>
            </a:avLst>
          </a:prstGeom>
          <a:solidFill>
            <a:srgbClr val="F2EEEE"/>
          </a:solidFill>
          <a:ln/>
        </p:spPr>
      </p:sp>
      <p:sp>
        <p:nvSpPr>
          <p:cNvPr id="4" name="Text 2"/>
          <p:cNvSpPr/>
          <p:nvPr/>
        </p:nvSpPr>
        <p:spPr>
          <a:xfrm>
            <a:off x="868561" y="1592342"/>
            <a:ext cx="2413040" cy="3015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Pre-trained Foundation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868561" y="2009656"/>
            <a:ext cx="12893278" cy="3087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Initialized with weights pre-trained on the </a:t>
            </a:r>
            <a:r>
              <a:rPr lang="en-US" sz="1500" b="1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COCO dataset</a:t>
            </a:r>
            <a:r>
              <a:rPr lang="en-US" sz="15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 (</a:t>
            </a:r>
            <a:r>
              <a:rPr lang="en-US" sz="1500" u="sng" dirty="0">
                <a:solidFill>
                  <a:srgbClr val="2150FE"/>
                </a:solidFill>
                <a:latin typeface="Heebo" pitchFamily="34" charset="0"/>
                <a:ea typeface="Heebo" pitchFamily="34" charset="-122"/>
                <a:cs typeface="Heebo" pitchFamily="34" charset="-12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yolov8m.pt</a:t>
            </a:r>
            <a:r>
              <a:rPr lang="en-US" sz="15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)</a:t>
            </a:r>
            <a:endParaRPr lang="en-US" sz="1500" dirty="0"/>
          </a:p>
        </p:txBody>
      </p:sp>
      <p:sp>
        <p:nvSpPr>
          <p:cNvPr id="6" name="Text 4"/>
          <p:cNvSpPr/>
          <p:nvPr/>
        </p:nvSpPr>
        <p:spPr>
          <a:xfrm>
            <a:off x="868561" y="2434114"/>
            <a:ext cx="2413040" cy="3015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Strategic Advantage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868561" y="2851428"/>
            <a:ext cx="12893278" cy="6174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b="1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Accelerated Convergence:</a:t>
            </a:r>
            <a:r>
              <a:rPr lang="en-US" sz="15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 The model already knows how to detect general objects (people, cars) and features (edges, textures). This allows it to skip the initial, slow learning phase.</a:t>
            </a:r>
            <a:endParaRPr lang="en-US" sz="1500" dirty="0"/>
          </a:p>
        </p:txBody>
      </p:sp>
      <p:sp>
        <p:nvSpPr>
          <p:cNvPr id="8" name="Text 6"/>
          <p:cNvSpPr/>
          <p:nvPr/>
        </p:nvSpPr>
        <p:spPr>
          <a:xfrm>
            <a:off x="868561" y="3536394"/>
            <a:ext cx="12893278" cy="6174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b="1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Improved Accuracy:</a:t>
            </a:r>
            <a:r>
              <a:rPr lang="en-US" sz="15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 It transfers general knowledge to your specific, smaller domain (helmet detection), achieving higher accuracy than training from scratch.</a:t>
            </a:r>
            <a:endParaRPr lang="en-US" sz="1500" dirty="0"/>
          </a:p>
        </p:txBody>
      </p:sp>
      <p:sp>
        <p:nvSpPr>
          <p:cNvPr id="9" name="Text 7"/>
          <p:cNvSpPr/>
          <p:nvPr/>
        </p:nvSpPr>
        <p:spPr>
          <a:xfrm>
            <a:off x="868561" y="4221361"/>
            <a:ext cx="12893278" cy="6174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b="1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Customization:</a:t>
            </a:r>
            <a:r>
              <a:rPr lang="en-US" sz="15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 The weights are then </a:t>
            </a:r>
            <a:r>
              <a:rPr lang="en-US" sz="1500" b="1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fine-tuned</a:t>
            </a:r>
            <a:r>
              <a:rPr lang="en-US" sz="15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 over 150 epochs specifically on your 21,862 custom helmet/rider images to specialize in traffic violations.</a:t>
            </a:r>
            <a:endParaRPr lang="en-US" sz="1500" dirty="0"/>
          </a:p>
        </p:txBody>
      </p:sp>
      <p:pic>
        <p:nvPicPr>
          <p:cNvPr id="10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561" y="5248989"/>
            <a:ext cx="11107698" cy="244994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66A0982-236C-6CA9-C09B-F0E57227B6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15502" y="7682234"/>
            <a:ext cx="2314898" cy="49536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2955" y="616863"/>
            <a:ext cx="5963126" cy="6991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Implementation Platform</a:t>
            </a:r>
            <a:endParaRPr lang="en-US" sz="44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2955" y="1903095"/>
            <a:ext cx="559237" cy="55923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82955" y="2741890"/>
            <a:ext cx="2796421" cy="3495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Hardware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82955" y="3315176"/>
            <a:ext cx="6259354" cy="3579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NVIDIA GeForce RTX 4050 Laptop GPU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82955" y="4120515"/>
            <a:ext cx="559237" cy="559237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82955" y="4959310"/>
            <a:ext cx="2796421" cy="3495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Framework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782955" y="5532596"/>
            <a:ext cx="6259354" cy="3579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PyTorch via Ultralytics YOLOv8 library</a:t>
            </a:r>
            <a:endParaRPr lang="en-US" sz="1750" dirty="0"/>
          </a:p>
        </p:txBody>
      </p:sp>
      <p:sp>
        <p:nvSpPr>
          <p:cNvPr id="9" name="Shape 5"/>
          <p:cNvSpPr/>
          <p:nvPr/>
        </p:nvSpPr>
        <p:spPr>
          <a:xfrm>
            <a:off x="7595711" y="1903095"/>
            <a:ext cx="6259354" cy="2747963"/>
          </a:xfrm>
          <a:prstGeom prst="roundRect">
            <a:avLst>
              <a:gd name="adj" fmla="val 1221"/>
            </a:avLst>
          </a:prstGeom>
          <a:solidFill>
            <a:srgbClr val="FFFFFF"/>
          </a:solidFill>
          <a:ln w="30480">
            <a:solidFill>
              <a:srgbClr val="D8D4D4"/>
            </a:solidFill>
            <a:prstDash val="solid"/>
          </a:ln>
        </p:spPr>
      </p:sp>
      <p:sp>
        <p:nvSpPr>
          <p:cNvPr id="10" name="Text 6"/>
          <p:cNvSpPr/>
          <p:nvPr/>
        </p:nvSpPr>
        <p:spPr>
          <a:xfrm>
            <a:off x="7849910" y="2157293"/>
            <a:ext cx="2796421" cy="3495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Training Parameters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7849910" y="2730579"/>
            <a:ext cx="5750957" cy="3579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b="1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Batch Size:</a:t>
            </a: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 16</a:t>
            </a:r>
            <a:endParaRPr lang="en-US" sz="1750" dirty="0"/>
          </a:p>
        </p:txBody>
      </p:sp>
      <p:sp>
        <p:nvSpPr>
          <p:cNvPr id="12" name="Text 8"/>
          <p:cNvSpPr/>
          <p:nvPr/>
        </p:nvSpPr>
        <p:spPr>
          <a:xfrm>
            <a:off x="7849910" y="3166705"/>
            <a:ext cx="5750957" cy="3579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b="1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Optimizer:</a:t>
            </a: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 SGD with momentum</a:t>
            </a:r>
            <a:endParaRPr lang="en-US" sz="1750" dirty="0"/>
          </a:p>
        </p:txBody>
      </p:sp>
      <p:sp>
        <p:nvSpPr>
          <p:cNvPr id="13" name="Text 9"/>
          <p:cNvSpPr/>
          <p:nvPr/>
        </p:nvSpPr>
        <p:spPr>
          <a:xfrm>
            <a:off x="7849910" y="3602831"/>
            <a:ext cx="5750957" cy="3579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b="1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Epochs:</a:t>
            </a: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 150 (Early Stopping patience=25)</a:t>
            </a:r>
            <a:endParaRPr lang="en-US" sz="1750" dirty="0"/>
          </a:p>
        </p:txBody>
      </p:sp>
      <p:sp>
        <p:nvSpPr>
          <p:cNvPr id="14" name="Text 10"/>
          <p:cNvSpPr/>
          <p:nvPr/>
        </p:nvSpPr>
        <p:spPr>
          <a:xfrm>
            <a:off x="7849910" y="4038957"/>
            <a:ext cx="5750957" cy="3579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b="1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Augmentations:</a:t>
            </a: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 HSV shifts, Horizontal Flip (50%)</a:t>
            </a:r>
            <a:endParaRPr lang="en-US" sz="1750" dirty="0"/>
          </a:p>
        </p:txBody>
      </p:sp>
      <p:sp>
        <p:nvSpPr>
          <p:cNvPr id="15" name="Text 11"/>
          <p:cNvSpPr/>
          <p:nvPr/>
        </p:nvSpPr>
        <p:spPr>
          <a:xfrm>
            <a:off x="1118473" y="6645235"/>
            <a:ext cx="12728972" cy="7158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b="1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yolo detect train data="data/Ultimate_Data/data.yaml" model=yolov8m.pt epochs=150 imgsz=512 name=final_sota_150epochs batch=16 augment=True hsv_h=0.015 hsv_s=0.7 hsv_v=0.4 fliplr=0.5 patience=25</a:t>
            </a:r>
            <a:endParaRPr lang="en-US" sz="1750" dirty="0"/>
          </a:p>
        </p:txBody>
      </p:sp>
      <p:sp>
        <p:nvSpPr>
          <p:cNvPr id="16" name="Shape 12"/>
          <p:cNvSpPr/>
          <p:nvPr/>
        </p:nvSpPr>
        <p:spPr>
          <a:xfrm>
            <a:off x="782955" y="6393656"/>
            <a:ext cx="30480" cy="1218962"/>
          </a:xfrm>
          <a:prstGeom prst="rect">
            <a:avLst/>
          </a:prstGeom>
          <a:solidFill>
            <a:srgbClr val="2150FE"/>
          </a:solidFill>
          <a:ln/>
        </p:spPr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064656D-92A0-E701-E4E5-E18840BADF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315502" y="7623215"/>
            <a:ext cx="2314898" cy="49536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96835" y="311825"/>
            <a:ext cx="453782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Loss Function &amp; Training Convergence</a:t>
            </a:r>
            <a:endParaRPr lang="en-US" sz="2200" dirty="0"/>
          </a:p>
        </p:txBody>
      </p:sp>
      <p:sp>
        <p:nvSpPr>
          <p:cNvPr id="3" name="Shape 1"/>
          <p:cNvSpPr/>
          <p:nvPr/>
        </p:nvSpPr>
        <p:spPr>
          <a:xfrm>
            <a:off x="396835" y="892969"/>
            <a:ext cx="4536638" cy="1106805"/>
          </a:xfrm>
          <a:prstGeom prst="roundRect">
            <a:avLst>
              <a:gd name="adj" fmla="val 1537"/>
            </a:avLst>
          </a:prstGeom>
          <a:solidFill>
            <a:srgbClr val="F2EEEE"/>
          </a:solidFill>
          <a:ln/>
        </p:spPr>
      </p:sp>
      <p:sp>
        <p:nvSpPr>
          <p:cNvPr id="4" name="Shape 2"/>
          <p:cNvSpPr/>
          <p:nvPr/>
        </p:nvSpPr>
        <p:spPr>
          <a:xfrm>
            <a:off x="510183" y="1006316"/>
            <a:ext cx="340162" cy="340162"/>
          </a:xfrm>
          <a:prstGeom prst="roundRect">
            <a:avLst>
              <a:gd name="adj" fmla="val 26878621"/>
            </a:avLst>
          </a:prstGeom>
          <a:solidFill>
            <a:srgbClr val="2150FE"/>
          </a:solidFill>
          <a:ln/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3766" y="1099899"/>
            <a:ext cx="152995" cy="152995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510183" y="1459825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Box Loss (CIoU)</a:t>
            </a:r>
            <a:endParaRPr lang="en-US" sz="1100" dirty="0"/>
          </a:p>
        </p:txBody>
      </p:sp>
      <p:sp>
        <p:nvSpPr>
          <p:cNvPr id="7" name="Text 4"/>
          <p:cNvSpPr/>
          <p:nvPr/>
        </p:nvSpPr>
        <p:spPr>
          <a:xfrm>
            <a:off x="510183" y="1704975"/>
            <a:ext cx="4309943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Complete Intersection over Union for bounding box regression</a:t>
            </a:r>
            <a:endParaRPr lang="en-US" sz="850" dirty="0"/>
          </a:p>
        </p:txBody>
      </p:sp>
      <p:sp>
        <p:nvSpPr>
          <p:cNvPr id="8" name="Shape 5"/>
          <p:cNvSpPr/>
          <p:nvPr/>
        </p:nvSpPr>
        <p:spPr>
          <a:xfrm>
            <a:off x="5046821" y="892969"/>
            <a:ext cx="4536638" cy="1106805"/>
          </a:xfrm>
          <a:prstGeom prst="roundRect">
            <a:avLst>
              <a:gd name="adj" fmla="val 1537"/>
            </a:avLst>
          </a:prstGeom>
          <a:solidFill>
            <a:srgbClr val="F2EEEE"/>
          </a:solidFill>
          <a:ln/>
        </p:spPr>
      </p:sp>
      <p:sp>
        <p:nvSpPr>
          <p:cNvPr id="9" name="Shape 6"/>
          <p:cNvSpPr/>
          <p:nvPr/>
        </p:nvSpPr>
        <p:spPr>
          <a:xfrm>
            <a:off x="5160169" y="1006316"/>
            <a:ext cx="340162" cy="340162"/>
          </a:xfrm>
          <a:prstGeom prst="roundRect">
            <a:avLst>
              <a:gd name="adj" fmla="val 26878621"/>
            </a:avLst>
          </a:prstGeom>
          <a:solidFill>
            <a:srgbClr val="2150FE"/>
          </a:solidFill>
          <a:ln/>
        </p:spPr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53752" y="1099899"/>
            <a:ext cx="152995" cy="152995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5160169" y="1459825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Cls Loss (BCE)</a:t>
            </a:r>
            <a:endParaRPr lang="en-US" sz="1100" dirty="0"/>
          </a:p>
        </p:txBody>
      </p:sp>
      <p:sp>
        <p:nvSpPr>
          <p:cNvPr id="12" name="Text 8"/>
          <p:cNvSpPr/>
          <p:nvPr/>
        </p:nvSpPr>
        <p:spPr>
          <a:xfrm>
            <a:off x="5160169" y="1704975"/>
            <a:ext cx="4309943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Binary Cross Entropy for classification accuracy</a:t>
            </a:r>
            <a:endParaRPr lang="en-US" sz="850" dirty="0"/>
          </a:p>
        </p:txBody>
      </p:sp>
      <p:sp>
        <p:nvSpPr>
          <p:cNvPr id="13" name="Shape 9"/>
          <p:cNvSpPr/>
          <p:nvPr/>
        </p:nvSpPr>
        <p:spPr>
          <a:xfrm>
            <a:off x="9696807" y="892969"/>
            <a:ext cx="4536638" cy="1106805"/>
          </a:xfrm>
          <a:prstGeom prst="roundRect">
            <a:avLst>
              <a:gd name="adj" fmla="val 1537"/>
            </a:avLst>
          </a:prstGeom>
          <a:solidFill>
            <a:srgbClr val="F2EEEE"/>
          </a:solidFill>
          <a:ln/>
        </p:spPr>
      </p:sp>
      <p:sp>
        <p:nvSpPr>
          <p:cNvPr id="14" name="Shape 10"/>
          <p:cNvSpPr/>
          <p:nvPr/>
        </p:nvSpPr>
        <p:spPr>
          <a:xfrm>
            <a:off x="9810155" y="1006316"/>
            <a:ext cx="340162" cy="340162"/>
          </a:xfrm>
          <a:prstGeom prst="roundRect">
            <a:avLst>
              <a:gd name="adj" fmla="val 26878621"/>
            </a:avLst>
          </a:prstGeom>
          <a:solidFill>
            <a:srgbClr val="2150FE"/>
          </a:solidFill>
          <a:ln/>
        </p:spPr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903738" y="1099899"/>
            <a:ext cx="152995" cy="152995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9810155" y="1459825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DFL</a:t>
            </a:r>
            <a:endParaRPr lang="en-US" sz="1100" dirty="0"/>
          </a:p>
        </p:txBody>
      </p:sp>
      <p:sp>
        <p:nvSpPr>
          <p:cNvPr id="17" name="Text 12"/>
          <p:cNvSpPr/>
          <p:nvPr/>
        </p:nvSpPr>
        <p:spPr>
          <a:xfrm>
            <a:off x="9810155" y="1704975"/>
            <a:ext cx="4309943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Distribution Focal Loss for fine-grained box boundary refinement</a:t>
            </a:r>
            <a:endParaRPr lang="en-US" sz="850" dirty="0"/>
          </a:p>
        </p:txBody>
      </p:sp>
      <p:sp>
        <p:nvSpPr>
          <p:cNvPr id="18" name="Shape 13"/>
          <p:cNvSpPr/>
          <p:nvPr/>
        </p:nvSpPr>
        <p:spPr>
          <a:xfrm>
            <a:off x="396835" y="2127290"/>
            <a:ext cx="13836729" cy="765334"/>
          </a:xfrm>
          <a:prstGeom prst="roundRect">
            <a:avLst>
              <a:gd name="adj" fmla="val 2223"/>
            </a:avLst>
          </a:prstGeom>
          <a:solidFill>
            <a:srgbClr val="B3C3FF"/>
          </a:solidFill>
          <a:ln/>
        </p:spPr>
      </p:sp>
      <p:pic>
        <p:nvPicPr>
          <p:cNvPr id="19" name="Image 3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0183" y="2291715"/>
            <a:ext cx="141684" cy="113348"/>
          </a:xfrm>
          <a:prstGeom prst="rect">
            <a:avLst/>
          </a:prstGeom>
        </p:spPr>
      </p:pic>
      <p:sp>
        <p:nvSpPr>
          <p:cNvPr id="20" name="Text 14"/>
          <p:cNvSpPr/>
          <p:nvPr/>
        </p:nvSpPr>
        <p:spPr>
          <a:xfrm>
            <a:off x="765215" y="2268974"/>
            <a:ext cx="13355002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b="1" dirty="0">
                <a:solidFill>
                  <a:srgbClr val="000000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Training Behavior: </a:t>
            </a:r>
            <a:r>
              <a:rPr lang="en-US" sz="850" b="1" dirty="0">
                <a:solidFill>
                  <a:srgbClr val="2150FE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Converging</a:t>
            </a:r>
            <a:endParaRPr lang="en-US" sz="850" dirty="0"/>
          </a:p>
        </p:txBody>
      </p:sp>
      <p:sp>
        <p:nvSpPr>
          <p:cNvPr id="21" name="Text 15"/>
          <p:cNvSpPr/>
          <p:nvPr/>
        </p:nvSpPr>
        <p:spPr>
          <a:xfrm>
            <a:off x="765215" y="2552462"/>
            <a:ext cx="13355002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000000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Both Training and Validation losses decreased steadily until Epoch ~120, after which they stabilized, confirming the model converged without significant overfitting.</a:t>
            </a:r>
            <a:endParaRPr lang="en-US" sz="850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3B9592C9-204B-97B8-AD0E-42C35D4A7E3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315502" y="7734231"/>
            <a:ext cx="2314898" cy="49536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EE92B221-C995-F6E8-C8D7-E098CE62AD0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163984" y="2994661"/>
            <a:ext cx="10302311" cy="515115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96835" y="31182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Results</a:t>
            </a:r>
            <a:endParaRPr lang="en-US" sz="22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6290256" y="338497"/>
            <a:ext cx="8340144" cy="693598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96835" y="68139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82.2%</a:t>
            </a:r>
            <a:endParaRPr lang="en-US" sz="4450" dirty="0"/>
          </a:p>
        </p:txBody>
      </p:sp>
      <p:sp>
        <p:nvSpPr>
          <p:cNvPr id="5" name="Text 2"/>
          <p:cNvSpPr/>
          <p:nvPr/>
        </p:nvSpPr>
        <p:spPr>
          <a:xfrm>
            <a:off x="396834" y="1390174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0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Mean Average Precision (mAP@50) - Excellent Reliability</a:t>
            </a:r>
            <a:endParaRPr lang="en-US" sz="1050" dirty="0"/>
          </a:p>
        </p:txBody>
      </p:sp>
      <p:sp>
        <p:nvSpPr>
          <p:cNvPr id="6" name="Shape 3"/>
          <p:cNvSpPr/>
          <p:nvPr/>
        </p:nvSpPr>
        <p:spPr>
          <a:xfrm>
            <a:off x="443312" y="2100322"/>
            <a:ext cx="6396752" cy="141684"/>
          </a:xfrm>
          <a:prstGeom prst="roundRect">
            <a:avLst>
              <a:gd name="adj" fmla="val 12007"/>
            </a:avLst>
          </a:prstGeom>
          <a:solidFill>
            <a:srgbClr val="F2EEEE"/>
          </a:solidFill>
          <a:ln/>
        </p:spPr>
      </p:sp>
      <p:sp>
        <p:nvSpPr>
          <p:cNvPr id="7" name="Shape 4"/>
          <p:cNvSpPr/>
          <p:nvPr/>
        </p:nvSpPr>
        <p:spPr>
          <a:xfrm>
            <a:off x="0" y="2113459"/>
            <a:ext cx="5494734" cy="141684"/>
          </a:xfrm>
          <a:prstGeom prst="roundRect">
            <a:avLst>
              <a:gd name="adj" fmla="val 12007"/>
            </a:avLst>
          </a:prstGeom>
          <a:solidFill>
            <a:srgbClr val="2150FE"/>
          </a:solidFill>
          <a:ln/>
        </p:spPr>
      </p:sp>
      <p:sp>
        <p:nvSpPr>
          <p:cNvPr id="8" name="Text 5"/>
          <p:cNvSpPr/>
          <p:nvPr/>
        </p:nvSpPr>
        <p:spPr>
          <a:xfrm>
            <a:off x="6377404" y="2100322"/>
            <a:ext cx="365760" cy="1416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11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85.9%</a:t>
            </a:r>
            <a:endParaRPr lang="en-US" sz="1100" dirty="0"/>
          </a:p>
        </p:txBody>
      </p:sp>
      <p:sp>
        <p:nvSpPr>
          <p:cNvPr id="9" name="Text 6"/>
          <p:cNvSpPr/>
          <p:nvPr/>
        </p:nvSpPr>
        <p:spPr>
          <a:xfrm>
            <a:off x="396834" y="2255878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4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Precision</a:t>
            </a:r>
            <a:endParaRPr lang="en-US" sz="1400" dirty="0"/>
          </a:p>
        </p:txBody>
      </p:sp>
      <p:sp>
        <p:nvSpPr>
          <p:cNvPr id="10" name="Text 7"/>
          <p:cNvSpPr/>
          <p:nvPr/>
        </p:nvSpPr>
        <p:spPr>
          <a:xfrm>
            <a:off x="399632" y="2486658"/>
            <a:ext cx="6847523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4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High trust; few false positives</a:t>
            </a:r>
            <a:endParaRPr lang="en-US" sz="1400" dirty="0"/>
          </a:p>
        </p:txBody>
      </p:sp>
      <p:sp>
        <p:nvSpPr>
          <p:cNvPr id="11" name="Shape 8"/>
          <p:cNvSpPr/>
          <p:nvPr/>
        </p:nvSpPr>
        <p:spPr>
          <a:xfrm>
            <a:off x="328791" y="3081076"/>
            <a:ext cx="6414373" cy="141684"/>
          </a:xfrm>
          <a:prstGeom prst="roundRect">
            <a:avLst>
              <a:gd name="adj" fmla="val 12007"/>
            </a:avLst>
          </a:prstGeom>
          <a:solidFill>
            <a:srgbClr val="F2EEEE"/>
          </a:solidFill>
          <a:ln/>
        </p:spPr>
      </p:sp>
      <p:sp>
        <p:nvSpPr>
          <p:cNvPr id="12" name="Shape 9"/>
          <p:cNvSpPr/>
          <p:nvPr/>
        </p:nvSpPr>
        <p:spPr>
          <a:xfrm>
            <a:off x="1" y="3081811"/>
            <a:ext cx="4823579" cy="141684"/>
          </a:xfrm>
          <a:prstGeom prst="roundRect">
            <a:avLst>
              <a:gd name="adj" fmla="val 12007"/>
            </a:avLst>
          </a:prstGeom>
          <a:solidFill>
            <a:srgbClr val="2150FE"/>
          </a:solidFill>
          <a:ln/>
        </p:spPr>
      </p:sp>
      <p:sp>
        <p:nvSpPr>
          <p:cNvPr id="13" name="Text 10"/>
          <p:cNvSpPr/>
          <p:nvPr/>
        </p:nvSpPr>
        <p:spPr>
          <a:xfrm>
            <a:off x="6290256" y="3081092"/>
            <a:ext cx="348139" cy="1416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11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75.2%</a:t>
            </a:r>
            <a:endParaRPr lang="en-US" sz="1100" dirty="0"/>
          </a:p>
        </p:txBody>
      </p:sp>
      <p:sp>
        <p:nvSpPr>
          <p:cNvPr id="14" name="Text 11"/>
          <p:cNvSpPr/>
          <p:nvPr/>
        </p:nvSpPr>
        <p:spPr>
          <a:xfrm>
            <a:off x="392370" y="3280417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4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Recall</a:t>
            </a:r>
            <a:endParaRPr lang="en-US" sz="1400" dirty="0"/>
          </a:p>
        </p:txBody>
      </p:sp>
      <p:sp>
        <p:nvSpPr>
          <p:cNvPr id="15" name="Text 12"/>
          <p:cNvSpPr/>
          <p:nvPr/>
        </p:nvSpPr>
        <p:spPr>
          <a:xfrm>
            <a:off x="382881" y="3513166"/>
            <a:ext cx="6847523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4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Good coverage of objects</a:t>
            </a:r>
            <a:endParaRPr lang="en-US" sz="1400" dirty="0"/>
          </a:p>
        </p:txBody>
      </p:sp>
      <p:sp>
        <p:nvSpPr>
          <p:cNvPr id="16" name="Shape 13"/>
          <p:cNvSpPr/>
          <p:nvPr/>
        </p:nvSpPr>
        <p:spPr>
          <a:xfrm>
            <a:off x="1" y="4783942"/>
            <a:ext cx="7366492" cy="838676"/>
          </a:xfrm>
          <a:prstGeom prst="roundRect">
            <a:avLst>
              <a:gd name="adj" fmla="val 8722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17" name="Shape 14"/>
          <p:cNvSpPr/>
          <p:nvPr/>
        </p:nvSpPr>
        <p:spPr>
          <a:xfrm>
            <a:off x="1" y="4783942"/>
            <a:ext cx="6638394" cy="102909"/>
          </a:xfrm>
          <a:prstGeom prst="roundRect">
            <a:avLst>
              <a:gd name="adj" fmla="val 27907"/>
            </a:avLst>
          </a:prstGeom>
          <a:solidFill>
            <a:srgbClr val="2150FE"/>
          </a:solidFill>
          <a:ln/>
        </p:spPr>
      </p:sp>
      <p:sp>
        <p:nvSpPr>
          <p:cNvPr id="18" name="Shape 15"/>
          <p:cNvSpPr/>
          <p:nvPr/>
        </p:nvSpPr>
        <p:spPr>
          <a:xfrm>
            <a:off x="2917167" y="4560532"/>
            <a:ext cx="261571" cy="253880"/>
          </a:xfrm>
          <a:prstGeom prst="roundRect">
            <a:avLst>
              <a:gd name="adj" fmla="val 268813"/>
            </a:avLst>
          </a:prstGeom>
          <a:solidFill>
            <a:srgbClr val="2150FE"/>
          </a:solidFill>
          <a:ln/>
        </p:spPr>
      </p:sp>
      <p:pic>
        <p:nvPicPr>
          <p:cNvPr id="19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95629" y="4637337"/>
            <a:ext cx="104646" cy="104646"/>
          </a:xfrm>
          <a:prstGeom prst="rect">
            <a:avLst/>
          </a:prstGeom>
        </p:spPr>
      </p:pic>
      <p:sp>
        <p:nvSpPr>
          <p:cNvPr id="20" name="Text 16"/>
          <p:cNvSpPr/>
          <p:nvPr/>
        </p:nvSpPr>
        <p:spPr>
          <a:xfrm>
            <a:off x="382881" y="4933585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4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Inference Speed</a:t>
            </a:r>
            <a:endParaRPr lang="en-US" sz="1400" dirty="0"/>
          </a:p>
        </p:txBody>
      </p:sp>
      <p:sp>
        <p:nvSpPr>
          <p:cNvPr id="21" name="Text 17"/>
          <p:cNvSpPr/>
          <p:nvPr/>
        </p:nvSpPr>
        <p:spPr>
          <a:xfrm>
            <a:off x="382881" y="5166334"/>
            <a:ext cx="1357955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4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Real-time capable: </a:t>
            </a:r>
            <a:r>
              <a:rPr lang="en-US" sz="1400" b="1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~3-6ms per image</a:t>
            </a:r>
            <a:r>
              <a:rPr lang="en-US" sz="14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 on GPU</a:t>
            </a:r>
            <a:endParaRPr lang="en-US" sz="1400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DF515324-3387-9BBE-B120-B3CBA0D5F2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15502" y="7643418"/>
            <a:ext cx="2314898" cy="49536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189</TotalTime>
  <Words>932</Words>
  <Application>Microsoft Office PowerPoint</Application>
  <PresentationFormat>Custom</PresentationFormat>
  <Paragraphs>131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Crimson Pro Semi Bold</vt:lpstr>
      <vt:lpstr>Arial</vt:lpstr>
      <vt:lpstr>Heebo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Rudra Pratap Singh</cp:lastModifiedBy>
  <cp:revision>4</cp:revision>
  <dcterms:created xsi:type="dcterms:W3CDTF">2025-11-26T05:55:56Z</dcterms:created>
  <dcterms:modified xsi:type="dcterms:W3CDTF">2025-11-26T09:06:13Z</dcterms:modified>
</cp:coreProperties>
</file>